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3145049C-8E77-4126-9A7A-5483E6606983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4AFA5B6-8993-474F-B8F7-FF3A65510667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049C-8E77-4126-9A7A-5483E6606983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FA5B6-8993-474F-B8F7-FF3A6551066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049C-8E77-4126-9A7A-5483E6606983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FA5B6-8993-474F-B8F7-FF3A6551066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049C-8E77-4126-9A7A-5483E6606983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FA5B6-8993-474F-B8F7-FF3A6551066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049C-8E77-4126-9A7A-5483E6606983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FA5B6-8993-474F-B8F7-FF3A6551066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049C-8E77-4126-9A7A-5483E6606983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FA5B6-8993-474F-B8F7-FF3A65510667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049C-8E77-4126-9A7A-5483E6606983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FA5B6-8993-474F-B8F7-FF3A6551066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049C-8E77-4126-9A7A-5483E6606983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FA5B6-8993-474F-B8F7-FF3A6551066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049C-8E77-4126-9A7A-5483E6606983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FA5B6-8993-474F-B8F7-FF3A6551066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049C-8E77-4126-9A7A-5483E6606983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FA5B6-8993-474F-B8F7-FF3A65510667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049C-8E77-4126-9A7A-5483E6606983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FA5B6-8993-474F-B8F7-FF3A65510667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3145049C-8E77-4126-9A7A-5483E6606983}" type="datetimeFigureOut">
              <a:rPr lang="fa-IR" smtClean="0"/>
              <a:t>09/18/1442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4AFA5B6-8993-474F-B8F7-FF3A65510667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فصل 9</a:t>
            </a:r>
            <a:br>
              <a:rPr lang="fa-IR" dirty="0" smtClean="0"/>
            </a:br>
            <a:r>
              <a:rPr lang="fa-IR" dirty="0" smtClean="0"/>
              <a:t>زبان و تفکر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23248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زبان و تفکر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a-IR" dirty="0" smtClean="0"/>
              <a:t>استدلال </a:t>
            </a:r>
            <a:r>
              <a:rPr lang="fa-IR" dirty="0" err="1" smtClean="0"/>
              <a:t>استقرایی</a:t>
            </a:r>
            <a:r>
              <a:rPr lang="fa-IR" dirty="0" smtClean="0"/>
              <a:t>: - استدلالی اگر اعتبار قیاسی 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      نداشته باشد، ممکن است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      درست باشد. چون قدرت 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      </a:t>
            </a:r>
            <a:r>
              <a:rPr lang="fa-IR" dirty="0" err="1" smtClean="0"/>
              <a:t>استقرایی</a:t>
            </a:r>
            <a:r>
              <a:rPr lang="fa-IR" dirty="0" smtClean="0"/>
              <a:t> دارد.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     - اگر مقدمات درست باشد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        احتمال اینکه نتیجه گیری ها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        نادرست باشد، بسیار کم است.</a:t>
            </a:r>
          </a:p>
          <a:p>
            <a:pPr marL="68580" indent="0">
              <a:buNone/>
            </a:pPr>
            <a:r>
              <a:rPr lang="fa-IR" dirty="0" smtClean="0"/>
              <a:t>به عنوان مثال:          - او در کالج حسابداری خوانده است.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     - او در یک موسسه حسابداری کار می کند.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     - بنابراین، او یک حسابدار است.</a:t>
            </a:r>
          </a:p>
          <a:p>
            <a:pPr marL="68580" indent="0">
              <a:buNone/>
            </a:pPr>
            <a:r>
              <a:rPr lang="fa-IR" dirty="0" smtClean="0"/>
              <a:t>از نظر قیاسی این مثال درست نیست چون احتمال دارد که او رشته خود را دوست نداشته و به کار دیگری پرداخته است.</a:t>
            </a:r>
          </a:p>
          <a:p>
            <a:pPr marL="68580" indent="0">
              <a:buNone/>
            </a:pPr>
            <a:endParaRPr lang="fa-IR" dirty="0" smtClean="0"/>
          </a:p>
          <a:p>
            <a:pPr marL="68580" indent="0">
              <a:buNone/>
            </a:pPr>
            <a:r>
              <a:rPr lang="fa-IR" dirty="0"/>
              <a:t> </a:t>
            </a:r>
            <a:endParaRPr lang="fa-IR" dirty="0" smtClean="0"/>
          </a:p>
          <a:p>
            <a:pPr marL="6858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61922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زبان و تفکر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fa-IR" dirty="0" smtClean="0"/>
              <a:t>اساس عصبی استدلال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- باور بر این است که در هر دو استدلال از ساختار های عصبی متفاوتی استفاده می شود.</a:t>
            </a:r>
          </a:p>
          <a:p>
            <a:pPr algn="just">
              <a:buFontTx/>
              <a:buChar char="-"/>
            </a:pPr>
            <a:r>
              <a:rPr lang="fa-IR" dirty="0" smtClean="0"/>
              <a:t>استدلال قیاسی در نیمکره راست و گاهی قسمت پشتی مغز</a:t>
            </a:r>
          </a:p>
          <a:p>
            <a:pPr algn="just">
              <a:buFontTx/>
              <a:buChar char="-"/>
            </a:pPr>
            <a:r>
              <a:rPr lang="fa-IR" dirty="0" smtClean="0"/>
              <a:t>استدلال </a:t>
            </a:r>
            <a:r>
              <a:rPr lang="fa-IR" dirty="0" err="1" smtClean="0"/>
              <a:t>استقرایی</a:t>
            </a:r>
            <a:r>
              <a:rPr lang="fa-IR" dirty="0" smtClean="0"/>
              <a:t> در نیمکره چپ و ناحیه ای از قشر پیشانی</a:t>
            </a:r>
          </a:p>
          <a:p>
            <a:pPr algn="just">
              <a:buFontTx/>
              <a:buChar char="-"/>
            </a:pPr>
            <a:r>
              <a:rPr lang="fa-IR" dirty="0" smtClean="0"/>
              <a:t>در تصمیم گیری قشر </a:t>
            </a:r>
            <a:r>
              <a:rPr lang="fa-IR" dirty="0" err="1" smtClean="0"/>
              <a:t>اوربیتوفرونتال</a:t>
            </a:r>
            <a:r>
              <a:rPr lang="fa-IR" dirty="0" smtClean="0"/>
              <a:t> و قسمت پایینی قشر پیشانی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4923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زبان و تفکر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 algn="ctr">
              <a:buNone/>
            </a:pPr>
            <a:endParaRPr lang="fa-IR" sz="3200" dirty="0" smtClean="0"/>
          </a:p>
          <a:p>
            <a:pPr marL="68580" indent="0" algn="ctr">
              <a:buNone/>
            </a:pPr>
            <a:endParaRPr lang="fa-IR" sz="3200" dirty="0"/>
          </a:p>
          <a:p>
            <a:pPr marL="68580" indent="0" algn="ctr">
              <a:buNone/>
            </a:pPr>
            <a:r>
              <a:rPr lang="fa-IR" sz="3200" dirty="0" smtClean="0"/>
              <a:t>اثرات بافت بر فهم و تولید کلام</a:t>
            </a:r>
          </a:p>
          <a:p>
            <a:pPr algn="ctr"/>
            <a:endParaRPr lang="fa-IR" sz="3200" dirty="0"/>
          </a:p>
          <a:p>
            <a:pPr algn="ctr"/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1736943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زبان و تفکر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اساس عصبی زبان</a:t>
            </a:r>
          </a:p>
          <a:p>
            <a:pPr marL="68580" indent="0">
              <a:buNone/>
            </a:pPr>
            <a:endParaRPr lang="fa-IR" dirty="0"/>
          </a:p>
          <a:p>
            <a:pPr>
              <a:buFontTx/>
              <a:buChar char="-"/>
            </a:pPr>
            <a:r>
              <a:rPr lang="fa-IR" dirty="0" err="1" smtClean="0"/>
              <a:t>آفازی</a:t>
            </a:r>
            <a:r>
              <a:rPr lang="fa-IR" dirty="0" smtClean="0"/>
              <a:t> </a:t>
            </a:r>
            <a:r>
              <a:rPr lang="fa-IR" dirty="0" err="1" smtClean="0"/>
              <a:t>بروکا</a:t>
            </a:r>
            <a:r>
              <a:rPr lang="fa-IR" dirty="0" smtClean="0"/>
              <a:t>: در بخش پشتی </a:t>
            </a:r>
            <a:r>
              <a:rPr lang="fa-IR" dirty="0" err="1" smtClean="0"/>
              <a:t>لوب</a:t>
            </a:r>
            <a:r>
              <a:rPr lang="fa-IR" dirty="0" smtClean="0"/>
              <a:t> پیشانی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جمله بدون سلاست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جمله پر از تردید و وقفه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اختلال در تولید زبان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03705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زبان و تفکر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اساس عصبی زبان</a:t>
            </a:r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r>
              <a:rPr lang="fa-IR" dirty="0" err="1" smtClean="0"/>
              <a:t>آفازی</a:t>
            </a:r>
            <a:r>
              <a:rPr lang="fa-IR" dirty="0" smtClean="0"/>
              <a:t> </a:t>
            </a:r>
            <a:r>
              <a:rPr lang="fa-IR" dirty="0" err="1" smtClean="0"/>
              <a:t>ورنیکه</a:t>
            </a:r>
            <a:r>
              <a:rPr lang="fa-IR" dirty="0" smtClean="0"/>
              <a:t>: آسیب در منطقه گیجگاهی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تکلم سلیس 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خالی از محتوا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اختلال در فهم زبان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</a:t>
            </a:r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endParaRPr lang="fa-IR" dirty="0" smtClean="0"/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endParaRPr lang="fa-IR" dirty="0" smtClean="0"/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endParaRPr lang="fa-IR" dirty="0" smtClean="0"/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endParaRPr lang="fa-IR" dirty="0" smtClean="0"/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endParaRPr lang="fa-IR" dirty="0" smtClean="0"/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1074801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زبان و تفکر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fa-IR" dirty="0" smtClean="0"/>
              <a:t>اساس عصبی زبان</a:t>
            </a:r>
          </a:p>
          <a:p>
            <a:pPr marL="68580" indent="0" algn="just">
              <a:buNone/>
            </a:pPr>
            <a:endParaRPr lang="fa-IR" dirty="0"/>
          </a:p>
          <a:p>
            <a:pPr marL="68580" indent="0" algn="just">
              <a:buNone/>
            </a:pPr>
            <a:r>
              <a:rPr lang="fa-IR" dirty="0" err="1" smtClean="0"/>
              <a:t>آفازی</a:t>
            </a:r>
            <a:r>
              <a:rPr lang="fa-IR" dirty="0" smtClean="0"/>
              <a:t> هدایتی: سلاست و فهم کلام نرمال به نظر 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                   می رسد.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                   در تکرار مشکلات جدی وجود دارد.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                   روابط عصبی بین ساختارهای مغزی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                   درگیر در این مشکل دچار اختلال 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                   شده است.</a:t>
            </a:r>
          </a:p>
          <a:p>
            <a:pPr marL="68580" indent="0" algn="just">
              <a:buNone/>
            </a:pPr>
            <a:r>
              <a:rPr lang="fa-IR" dirty="0" smtClean="0"/>
              <a:t>       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10572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زبان و تفکر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شاخص های رشد زبان</a:t>
            </a:r>
          </a:p>
          <a:p>
            <a:pPr marL="68580" indent="0">
              <a:buNone/>
            </a:pPr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رشد در هر 3 مرحله </a:t>
            </a:r>
            <a:r>
              <a:rPr lang="fa-IR" dirty="0" err="1" smtClean="0"/>
              <a:t>واجی</a:t>
            </a:r>
            <a:r>
              <a:rPr lang="fa-IR" dirty="0" smtClean="0"/>
              <a:t>، واژه ها و واحدهای جمله</a:t>
            </a:r>
          </a:p>
          <a:p>
            <a:pPr>
              <a:buFontTx/>
              <a:buChar char="-"/>
            </a:pPr>
            <a:r>
              <a:rPr lang="fa-IR" dirty="0" smtClean="0"/>
              <a:t>عوامل ذاتی در یادگیری زبان</a:t>
            </a:r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593691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زبان و تفکر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عناصر سازنده تفکر</a:t>
            </a:r>
          </a:p>
          <a:p>
            <a:pPr marL="68580" indent="0">
              <a:buNone/>
            </a:pPr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تفکر گزاره ای</a:t>
            </a:r>
          </a:p>
          <a:p>
            <a:pPr>
              <a:buFontTx/>
              <a:buChar char="-"/>
            </a:pPr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تفکر خیالی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90437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زبان و تفکر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تفکر گزاره ای:</a:t>
            </a:r>
          </a:p>
          <a:p>
            <a:pPr marL="68580" indent="0">
              <a:buNone/>
            </a:pPr>
            <a:r>
              <a:rPr lang="fa-IR" dirty="0"/>
              <a:t> 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بیانی که ادعای واقعی را مطرح می کند.</a:t>
            </a:r>
          </a:p>
          <a:p>
            <a:pPr>
              <a:buFontTx/>
              <a:buChar char="-"/>
            </a:pPr>
            <a:r>
              <a:rPr lang="fa-IR" dirty="0" smtClean="0"/>
              <a:t>مانند« سگ یک حیوان وفادار است»</a:t>
            </a:r>
          </a:p>
          <a:p>
            <a:pPr>
              <a:buFontTx/>
              <a:buChar char="-"/>
            </a:pPr>
            <a:r>
              <a:rPr lang="fa-IR" dirty="0" smtClean="0"/>
              <a:t>فهم مفاهیم تشکیل دهنده ضروری است.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60329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زبان و تفکر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استدلال و تصمیم گیری</a:t>
            </a:r>
          </a:p>
          <a:p>
            <a:pPr marL="68580" indent="0">
              <a:buNone/>
            </a:pPr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استدلال قیاسی: قویترین نوع استدلال است.</a:t>
            </a:r>
          </a:p>
          <a:p>
            <a:pPr marL="68580" indent="0">
              <a:buNone/>
            </a:pPr>
            <a:r>
              <a:rPr lang="fa-IR" dirty="0" smtClean="0"/>
              <a:t>                           درست بودن مقدمات استدلال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   به صورت </a:t>
            </a:r>
            <a:r>
              <a:rPr lang="fa-IR" dirty="0" err="1" smtClean="0"/>
              <a:t>شهودی</a:t>
            </a:r>
            <a:r>
              <a:rPr lang="fa-IR" dirty="0" smtClean="0"/>
              <a:t> است.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146054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66</TotalTime>
  <Words>369</Words>
  <Application>Microsoft Office PowerPoint</Application>
  <PresentationFormat>On-screen Show (4:3)</PresentationFormat>
  <Paragraphs>84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Austin</vt:lpstr>
      <vt:lpstr>فصل 9 زبان و تفکر</vt:lpstr>
      <vt:lpstr>زبان و تفکر</vt:lpstr>
      <vt:lpstr>زبان و تفکر</vt:lpstr>
      <vt:lpstr>زبان و تفکر</vt:lpstr>
      <vt:lpstr>زبان و تفکر</vt:lpstr>
      <vt:lpstr>زبان و تفکر</vt:lpstr>
      <vt:lpstr>زبان و تفکر</vt:lpstr>
      <vt:lpstr>زبان و تفکر</vt:lpstr>
      <vt:lpstr>زبان و تفکر</vt:lpstr>
      <vt:lpstr>زبان و تفکر</vt:lpstr>
      <vt:lpstr>زبان و تفکر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فصل 9 زبان و تفکر</dc:title>
  <dc:creator>MRT Pack 30 DVDs</dc:creator>
  <cp:lastModifiedBy>MRT Pack 30 DVDs</cp:lastModifiedBy>
  <cp:revision>10</cp:revision>
  <dcterms:created xsi:type="dcterms:W3CDTF">2021-04-29T18:49:55Z</dcterms:created>
  <dcterms:modified xsi:type="dcterms:W3CDTF">2021-04-29T19:55:59Z</dcterms:modified>
</cp:coreProperties>
</file>